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93" r:id="rId2"/>
    <p:sldId id="428" r:id="rId3"/>
    <p:sldId id="410" r:id="rId4"/>
    <p:sldId id="411" r:id="rId5"/>
    <p:sldId id="412" r:id="rId6"/>
    <p:sldId id="417" r:id="rId7"/>
    <p:sldId id="413" r:id="rId8"/>
    <p:sldId id="414" r:id="rId9"/>
    <p:sldId id="415" r:id="rId10"/>
    <p:sldId id="425" r:id="rId11"/>
    <p:sldId id="429" r:id="rId12"/>
    <p:sldId id="416" r:id="rId13"/>
    <p:sldId id="430" r:id="rId14"/>
    <p:sldId id="344" r:id="rId15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DAB"/>
    <a:srgbClr val="335885"/>
    <a:srgbClr val="FF9933"/>
    <a:srgbClr val="552579"/>
    <a:srgbClr val="4D2D71"/>
    <a:srgbClr val="FEF2E8"/>
    <a:srgbClr val="F8A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4400" autoAdjust="0"/>
  </p:normalViewPr>
  <p:slideViewPr>
    <p:cSldViewPr showGuides="1">
      <p:cViewPr varScale="1">
        <p:scale>
          <a:sx n="101" d="100"/>
          <a:sy n="101" d="100"/>
        </p:scale>
        <p:origin x="1998" y="108"/>
      </p:cViewPr>
      <p:guideLst>
        <p:guide orient="horz" pos="210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3EA8-1D02-4DAF-8BC3-4EBF0DBD955F}" type="datetimeFigureOut">
              <a:rPr lang="ca-ES" smtClean="0"/>
              <a:t>8/9/2022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A9B92-C0A9-4986-8B75-B86EE4B771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266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5F837-562D-43C0-ACC1-90B020EF6719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832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5F837-562D-43C0-ACC1-90B020EF6719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832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17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969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48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710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246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192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429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075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65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018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180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AAA1-3201-4D34-99CD-7D3EF0096B78}" type="datetimeFigureOut">
              <a:rPr lang="ca-ES" smtClean="0"/>
              <a:pPr/>
              <a:t>8/9/2022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4CFF4-3C0F-4B74-87EC-589DD22805C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24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CLW4qluNo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nMUGM47Q21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1A99E02-EA9F-4CAB-2BD4-0E1EDD42B9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3700"/>
          <a:stretch/>
        </p:blipFill>
        <p:spPr>
          <a:xfrm>
            <a:off x="1463" y="0"/>
            <a:ext cx="9144001" cy="6885384"/>
          </a:xfrm>
          <a:prstGeom prst="rect">
            <a:avLst/>
          </a:prstGeom>
        </p:spPr>
      </p:pic>
      <p:pic>
        <p:nvPicPr>
          <p:cNvPr id="10" name="8 Imagen">
            <a:extLst>
              <a:ext uri="{FF2B5EF4-FFF2-40B4-BE49-F238E27FC236}">
                <a16:creationId xmlns:a16="http://schemas.microsoft.com/office/drawing/2014/main" id="{75107236-DEFD-4C96-AE0E-0C2645529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6909"/>
            <a:ext cx="2088232" cy="62986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32545" y="326909"/>
            <a:ext cx="455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CURS 2022-2023</a:t>
            </a:r>
          </a:p>
        </p:txBody>
      </p:sp>
    </p:spTree>
    <p:extLst>
      <p:ext uri="{BB962C8B-B14F-4D97-AF65-F5344CB8AC3E}">
        <p14:creationId xmlns:p14="http://schemas.microsoft.com/office/powerpoint/2010/main" val="13999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98810" y="1178639"/>
            <a:ext cx="3757166" cy="78767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</a:pPr>
            <a:endParaRPr lang="ca-ES" sz="2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Unitat d’Escolarització Compartida (UEC)</a:t>
            </a:r>
            <a:b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</a:b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Dotem d’eines i recursos a adolescents perquè puguin certificar-se de l’ESO</a:t>
            </a:r>
            <a:endParaRPr lang="ca-E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7618" y="2564904"/>
            <a:ext cx="3854321" cy="130055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</a:pPr>
            <a:endParaRPr lang="ca-ES" sz="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Programa de Formació i Inserció (PFI)</a:t>
            </a:r>
            <a:b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</a:b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Oferim</a:t>
            </a:r>
            <a: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a joves aturats i sense l’ESO, l’oportunitat de formar-se en el camp en l’hoteleria i la cuina.</a:t>
            </a:r>
            <a:endParaRPr lang="ca-E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7557" y="4293096"/>
            <a:ext cx="35780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Construeix-te</a:t>
            </a:r>
            <a:br>
              <a:rPr lang="ca-ES" b="1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</a:b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Wingdings" panose="05000000000000000000" pitchFamily="2" charset="2"/>
              </a:rPr>
              <a:t>Formem a joves nouvinguts a través de tastets d’oficis, combinant la formació, el coneixement de l’entorn, l’orientació professional i el servei a la comunitat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10" name="8 Imagen">
            <a:extLst>
              <a:ext uri="{FF2B5EF4-FFF2-40B4-BE49-F238E27FC236}">
                <a16:creationId xmlns:a16="http://schemas.microsoft.com/office/drawing/2014/main" id="{E1BEA766-E103-421A-A281-58B57F54C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3695"/>
            <a:ext cx="1728192" cy="5212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D8E4125-CF39-4034-BA99-B2C2F46B6A4D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9 CuadroTexto">
            <a:extLst>
              <a:ext uri="{FF2B5EF4-FFF2-40B4-BE49-F238E27FC236}">
                <a16:creationId xmlns:a16="http://schemas.microsoft.com/office/drawing/2014/main" id="{E9EA84A5-2E23-4ECE-BC23-C89694E85BBF}"/>
              </a:ext>
            </a:extLst>
          </p:cNvPr>
          <p:cNvSpPr txBox="1"/>
          <p:nvPr/>
        </p:nvSpPr>
        <p:spPr>
          <a:xfrm>
            <a:off x="556374" y="11151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  <p:sp>
        <p:nvSpPr>
          <p:cNvPr id="14" name="1 Rectángulo">
            <a:extLst>
              <a:ext uri="{FF2B5EF4-FFF2-40B4-BE49-F238E27FC236}">
                <a16:creationId xmlns:a16="http://schemas.microsoft.com/office/drawing/2014/main" id="{F2B0B6B1-ED21-4FCA-B216-6F55576095B7}"/>
              </a:ext>
            </a:extLst>
          </p:cNvPr>
          <p:cNvSpPr/>
          <p:nvPr/>
        </p:nvSpPr>
        <p:spPr>
          <a:xfrm>
            <a:off x="928472" y="836712"/>
            <a:ext cx="3543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ESCOLA SEGONA OPORTUNITAT</a:t>
            </a:r>
          </a:p>
          <a:p>
            <a:pPr algn="ctr">
              <a:spcAft>
                <a:spcPts val="1200"/>
              </a:spcAft>
            </a:pPr>
            <a:endParaRPr lang="ca-ES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D90EA5C-08D3-E6E9-3797-D9E0F416B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r="21651"/>
          <a:stretch/>
        </p:blipFill>
        <p:spPr>
          <a:xfrm>
            <a:off x="4517325" y="1513707"/>
            <a:ext cx="4130691" cy="42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0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98810" y="1178639"/>
            <a:ext cx="7776864" cy="78767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</a:pPr>
            <a:endParaRPr lang="ca-ES" sz="2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33903" y="1821206"/>
            <a:ext cx="8328291" cy="130055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</a:pPr>
            <a:endParaRPr lang="ca-ES" sz="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5761" y="1622985"/>
            <a:ext cx="210835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Espai Tecnològic Punt </a:t>
            </a:r>
            <a:r>
              <a:rPr lang="ca-ES" b="1" dirty="0" err="1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Òmnia</a:t>
            </a:r>
            <a:r>
              <a:rPr lang="ca-ES" b="1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 Tria</a:t>
            </a:r>
            <a:b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Wingdings" panose="05000000000000000000" pitchFamily="2" charset="2"/>
              </a:rPr>
            </a:b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Wingdings" panose="05000000000000000000" pitchFamily="2" charset="2"/>
              </a:rPr>
              <a:t>Contribuïm a trencar l’escletxa digital oferint formacions i cursos per trobar feina.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b="1" dirty="0" err="1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GarageLab</a:t>
            </a:r>
            <a:r>
              <a:rPr lang="ca-ES" b="1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: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Wingdings" panose="05000000000000000000" pitchFamily="2" charset="2"/>
              </a:rPr>
              <a:t>Laboratori de fabricació digital on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poder aproximar-se a la cultura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maker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la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robòtica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 el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disseny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3D.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b="1" dirty="0">
              <a:solidFill>
                <a:schemeClr val="accent6"/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ca-E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10" name="8 Imagen">
            <a:extLst>
              <a:ext uri="{FF2B5EF4-FFF2-40B4-BE49-F238E27FC236}">
                <a16:creationId xmlns:a16="http://schemas.microsoft.com/office/drawing/2014/main" id="{E1BEA766-E103-421A-A281-58B57F54C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3695"/>
            <a:ext cx="1728192" cy="5212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D8E4125-CF39-4034-BA99-B2C2F46B6A4D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9 CuadroTexto">
            <a:extLst>
              <a:ext uri="{FF2B5EF4-FFF2-40B4-BE49-F238E27FC236}">
                <a16:creationId xmlns:a16="http://schemas.microsoft.com/office/drawing/2014/main" id="{E9EA84A5-2E23-4ECE-BC23-C89694E85BBF}"/>
              </a:ext>
            </a:extLst>
          </p:cNvPr>
          <p:cNvSpPr txBox="1"/>
          <p:nvPr/>
        </p:nvSpPr>
        <p:spPr>
          <a:xfrm>
            <a:off x="556374" y="11151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  <p:sp>
        <p:nvSpPr>
          <p:cNvPr id="14" name="1 Rectángulo">
            <a:extLst>
              <a:ext uri="{FF2B5EF4-FFF2-40B4-BE49-F238E27FC236}">
                <a16:creationId xmlns:a16="http://schemas.microsoft.com/office/drawing/2014/main" id="{F2B0B6B1-ED21-4FCA-B216-6F55576095B7}"/>
              </a:ext>
            </a:extLst>
          </p:cNvPr>
          <p:cNvSpPr/>
          <p:nvPr/>
        </p:nvSpPr>
        <p:spPr>
          <a:xfrm>
            <a:off x="417004" y="960024"/>
            <a:ext cx="2754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ESPAI TECNOLOGIC TRIA</a:t>
            </a:r>
          </a:p>
          <a:p>
            <a:pPr algn="ctr">
              <a:spcAft>
                <a:spcPts val="1200"/>
              </a:spcAft>
            </a:pPr>
            <a:endParaRPr lang="ca-ES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211990-B365-416F-95C7-5DC7F6086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75" y="1733254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35941" y="1535501"/>
            <a:ext cx="2808312" cy="1437931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Programa Incorpora: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Oferim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a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joves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formació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per a la capacitación laboral,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facilitant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el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seu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accés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al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món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laboral.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Programa </a:t>
            </a:r>
            <a:r>
              <a:rPr lang="ca-ES" sz="1800" b="1" dirty="0" err="1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Làbora</a:t>
            </a:r>
            <a:r>
              <a:rPr lang="ca-ES" sz="1800" b="1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: </a:t>
            </a:r>
            <a:r>
              <a:rPr lang="ca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Fomentem l’ocupació de persones amb dificultats d’accés al mercat de treball </a:t>
            </a:r>
          </a:p>
          <a:p>
            <a:pPr>
              <a:spcAft>
                <a:spcPts val="1200"/>
              </a:spcAft>
            </a:pPr>
            <a:endParaRPr lang="ca-ES" sz="14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56374" y="968235"/>
            <a:ext cx="7638370" cy="504056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a-ES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PROGRAMES D’ORIENTACIÓ  I INSERCIÓ LABORAL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43209" y="4072707"/>
            <a:ext cx="3210331" cy="3598171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Persianes netes a Ciutat Vella: </a:t>
            </a:r>
            <a:r>
              <a:rPr lang="ca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Inserim laboralment joves a través d’accions comunitàries i de millora de l’entorn de la ciutat.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Assessorament Jurídic: </a:t>
            </a:r>
            <a:r>
              <a:rPr lang="ca-ES" sz="1600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Oferim orientació legal sobre dret laboral, estrangeria i habitatge</a:t>
            </a:r>
            <a:r>
              <a:rPr lang="ca-ES" sz="1400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4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0" name="8 Imagen">
            <a:extLst>
              <a:ext uri="{FF2B5EF4-FFF2-40B4-BE49-F238E27FC236}">
                <a16:creationId xmlns:a16="http://schemas.microsoft.com/office/drawing/2014/main" id="{6AE1B1BC-2991-4D5C-A2C3-E788791F9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3695"/>
            <a:ext cx="1728192" cy="52126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BFB9CB1-BE94-4B96-B229-6ADD97FA0895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9 CuadroTexto">
            <a:extLst>
              <a:ext uri="{FF2B5EF4-FFF2-40B4-BE49-F238E27FC236}">
                <a16:creationId xmlns:a16="http://schemas.microsoft.com/office/drawing/2014/main" id="{5ADE9EA4-7675-4201-AF50-6ACF5DCEA431}"/>
              </a:ext>
            </a:extLst>
          </p:cNvPr>
          <p:cNvSpPr txBox="1"/>
          <p:nvPr/>
        </p:nvSpPr>
        <p:spPr>
          <a:xfrm>
            <a:off x="556374" y="11151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A71012A-FB31-7C41-F2FD-D1E615AC5E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/>
          <a:stretch/>
        </p:blipFill>
        <p:spPr>
          <a:xfrm>
            <a:off x="3918476" y="1718450"/>
            <a:ext cx="4450820" cy="47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72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94070" y="860014"/>
            <a:ext cx="7638370" cy="504056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a-ES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SANT PERE FOOD SERVICE – BAR DEL CONVENT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75467" y="3872681"/>
            <a:ext cx="5448518" cy="3598171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Amb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motiu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promoure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el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treball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joves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en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situació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vulnerabilitat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reduir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les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desigualtats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i donar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continuïtat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a la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integració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social i laboral de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l'alumnat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l'Escola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Segona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Oportunitat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d'altres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programes de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formació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inserció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hem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Obert el Bar del </a:t>
            </a:r>
            <a:r>
              <a:rPr lang="es-ES" sz="1600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Convent</a:t>
            </a:r>
            <a: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de Sant Agustí.</a:t>
            </a:r>
            <a:b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s-ES" sz="16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ca-ES" sz="12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0" name="8 Imagen">
            <a:extLst>
              <a:ext uri="{FF2B5EF4-FFF2-40B4-BE49-F238E27FC236}">
                <a16:creationId xmlns:a16="http://schemas.microsoft.com/office/drawing/2014/main" id="{6AE1B1BC-2991-4D5C-A2C3-E788791F9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3695"/>
            <a:ext cx="1728192" cy="52126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BFB9CB1-BE94-4B96-B229-6ADD97FA0895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9 CuadroTexto">
            <a:extLst>
              <a:ext uri="{FF2B5EF4-FFF2-40B4-BE49-F238E27FC236}">
                <a16:creationId xmlns:a16="http://schemas.microsoft.com/office/drawing/2014/main" id="{5ADE9EA4-7675-4201-AF50-6ACF5DCEA431}"/>
              </a:ext>
            </a:extLst>
          </p:cNvPr>
          <p:cNvSpPr txBox="1"/>
          <p:nvPr/>
        </p:nvSpPr>
        <p:spPr>
          <a:xfrm>
            <a:off x="556374" y="11151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F35FBCD-27F5-EC7F-E836-C19C7C335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49" y="1418341"/>
            <a:ext cx="2900980" cy="217006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5C79CB7-817C-D770-C2C1-167BB55205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4" r="31368"/>
          <a:stretch/>
        </p:blipFill>
        <p:spPr>
          <a:xfrm>
            <a:off x="938937" y="1419460"/>
            <a:ext cx="3206752" cy="218149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E7C0D93-FC6F-F6F2-2074-63CC84DDD2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1365" r="20862" b="18916"/>
          <a:stretch/>
        </p:blipFill>
        <p:spPr>
          <a:xfrm>
            <a:off x="6371779" y="3933056"/>
            <a:ext cx="1740908" cy="129639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8788A22-93FC-29D2-2771-6D2A770EA86B}"/>
              </a:ext>
            </a:extLst>
          </p:cNvPr>
          <p:cNvSpPr txBox="1"/>
          <p:nvPr/>
        </p:nvSpPr>
        <p:spPr>
          <a:xfrm>
            <a:off x="848849" y="5175177"/>
            <a:ext cx="7542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" sz="1800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És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un </a:t>
            </a: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projecte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que </a:t>
            </a: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neix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l’empresa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d’inserció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Sant Pere </a:t>
            </a: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Food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Serices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gestionada per tres </a:t>
            </a: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entitats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amb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vocació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de servir: Fundació </a:t>
            </a:r>
            <a:r>
              <a:rPr lang="es-ES" sz="1800" b="1" dirty="0">
                <a:solidFill>
                  <a:srgbClr val="60606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omtal, Revisa i La </a:t>
            </a:r>
            <a:r>
              <a:rPr lang="es-ES" sz="1800" b="1" dirty="0" err="1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institució</a:t>
            </a:r>
            <a:r>
              <a:rPr lang="es-ES" sz="1800" b="1" dirty="0">
                <a:solidFill>
                  <a:srgbClr val="606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La Salle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9675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 Imagen">
            <a:extLst>
              <a:ext uri="{FF2B5EF4-FFF2-40B4-BE49-F238E27FC236}">
                <a16:creationId xmlns:a16="http://schemas.microsoft.com/office/drawing/2014/main" id="{A4CD6B10-43DB-44F0-AFAC-C5B5F9085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3695"/>
            <a:ext cx="1728192" cy="5212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0904621-3C88-471D-80F4-F41C3A6145DA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6977F806-9383-4B33-B9D3-524CEE0FDEAF}"/>
              </a:ext>
            </a:extLst>
          </p:cNvPr>
          <p:cNvSpPr txBox="1"/>
          <p:nvPr/>
        </p:nvSpPr>
        <p:spPr>
          <a:xfrm>
            <a:off x="556374" y="11151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Gràcies</a:t>
            </a:r>
            <a:r>
              <a:rPr lang="es-ES_tradnl" sz="2800" b="1" dirty="0">
                <a:solidFill>
                  <a:schemeClr val="bg1"/>
                </a:solidFill>
              </a:rPr>
              <a:t>!</a:t>
            </a:r>
            <a:endParaRPr lang="ca-ES" sz="2800" b="1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4AAE346-3155-FED5-575C-9F6673961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r="13250"/>
          <a:stretch/>
        </p:blipFill>
        <p:spPr>
          <a:xfrm>
            <a:off x="546105" y="1124744"/>
            <a:ext cx="8187996" cy="4896544"/>
          </a:xfrm>
        </p:spPr>
      </p:pic>
    </p:spTree>
    <p:extLst>
      <p:ext uri="{BB962C8B-B14F-4D97-AF65-F5344CB8AC3E}">
        <p14:creationId xmlns:p14="http://schemas.microsoft.com/office/powerpoint/2010/main" val="256461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0965" y="694775"/>
            <a:ext cx="8574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solidFill>
                  <a:srgbClr val="FF9933"/>
                </a:solidFill>
                <a:latin typeface="Montserrat" panose="02000505000000020004" pitchFamily="2" charset="0"/>
              </a:rPr>
              <a:t> </a:t>
            </a:r>
            <a:endParaRPr lang="ca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Treballem per la inclusió </a:t>
            </a:r>
            <a:r>
              <a:rPr lang="ca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social i laboral d’infants, joves i famílies que es troben en situació vulnerable.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Objectiu: millorar</a:t>
            </a:r>
            <a:r>
              <a:rPr lang="ca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seva qualitat de vida </a:t>
            </a:r>
            <a:r>
              <a:rPr lang="ca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reescriure el seu futur.</a:t>
            </a:r>
          </a:p>
          <a:p>
            <a:endParaRPr lang="ca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89C587F-3698-4B51-BA51-5C7D908ED170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4030" y="69647"/>
            <a:ext cx="742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>
                <a:solidFill>
                  <a:schemeClr val="bg1"/>
                </a:solidFill>
              </a:rPr>
              <a:t>A la Fundació Comtal</a:t>
            </a:r>
            <a:endParaRPr lang="ca-ES" sz="28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DFDFC7-7AD2-46BF-BC2A-9E1B2B715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 b="19250"/>
          <a:stretch/>
        </p:blipFill>
        <p:spPr>
          <a:xfrm>
            <a:off x="648072" y="2636912"/>
            <a:ext cx="7847856" cy="338111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29700"/>
            <a:ext cx="1728192" cy="5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7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67544" y="1639951"/>
            <a:ext cx="4427984" cy="36004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ÀREA RESIDENCIAL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ÀREA SOCIOEDUCATIVA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ESCOLA DE SEGONA OPORTUNITAT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PROGRAMES D’ORIENTACIÓ I </a:t>
            </a:r>
            <a:b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INSERCIÓ SOCIOLABORAL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PARTICIPACIÓ I ACCIÓ COMUNITÀRIA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VOLUNTARIAT i MENTORIA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ESPAI TECNOLÒGIC TRIA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SANT PERE FOOD SERVICE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8D5E20-223E-4DD7-AB56-9D5CA755446B}"/>
              </a:ext>
            </a:extLst>
          </p:cNvPr>
          <p:cNvSpPr/>
          <p:nvPr/>
        </p:nvSpPr>
        <p:spPr>
          <a:xfrm>
            <a:off x="0" y="-32240"/>
            <a:ext cx="4427984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7862C80F-8DC5-44E3-8C4F-A65B69A741EE}"/>
              </a:ext>
            </a:extLst>
          </p:cNvPr>
          <p:cNvSpPr txBox="1"/>
          <p:nvPr/>
        </p:nvSpPr>
        <p:spPr>
          <a:xfrm>
            <a:off x="534031" y="69647"/>
            <a:ext cx="26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  <p:pic>
        <p:nvPicPr>
          <p:cNvPr id="11" name="8 Imagen">
            <a:extLst>
              <a:ext uri="{FF2B5EF4-FFF2-40B4-BE49-F238E27FC236}">
                <a16:creationId xmlns:a16="http://schemas.microsoft.com/office/drawing/2014/main" id="{4F48FB4C-474B-4659-93E7-2101BF283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80" y="193760"/>
            <a:ext cx="1728192" cy="5212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7029C1-EC1D-A50C-DABA-093F478B01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r="22717"/>
          <a:stretch/>
        </p:blipFill>
        <p:spPr>
          <a:xfrm>
            <a:off x="4427984" y="980728"/>
            <a:ext cx="4248472" cy="52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55025" y="967834"/>
            <a:ext cx="8214434" cy="377160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a-ES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ÀREA RESIDENCIAL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Centre Residencial d’Acció Educativa. CRAE La Salle:</a:t>
            </a:r>
            <a:r>
              <a:rPr lang="ca-ES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ca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Donem protecció i afecte a 8 infants i joves que no poden viure amb les seves famílies.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Llar Germà Adrià i Les Corts:</a:t>
            </a:r>
            <a:r>
              <a:rPr lang="ca-ES" sz="20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 </a:t>
            </a:r>
            <a:r>
              <a:rPr lang="ca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Ajudem a joves sense xarxa de suport a definir el seu projecte vital i els acompanyem en el seu procés cap a l’autonomia.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Llar Santa Catarina: </a:t>
            </a:r>
            <a:r>
              <a:rPr lang="ca-E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Oferim un espai per viure a 4 noies sense xarxa de suport mentre les acompanyament en el seu procés cap a la vida adulta.</a:t>
            </a:r>
            <a:endParaRPr lang="ca-E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8274625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8 Imagen">
            <a:extLst>
              <a:ext uri="{FF2B5EF4-FFF2-40B4-BE49-F238E27FC236}">
                <a16:creationId xmlns:a16="http://schemas.microsoft.com/office/drawing/2014/main" id="{9B059AFD-FB7C-4862-923F-32F50A81C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25" y="197925"/>
            <a:ext cx="1728192" cy="5212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9706A4C-312B-4FBD-84F2-D72E7DD779FF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5552FD63-1B8A-426A-8601-844618B9A45A}"/>
              </a:ext>
            </a:extLst>
          </p:cNvPr>
          <p:cNvSpPr txBox="1"/>
          <p:nvPr/>
        </p:nvSpPr>
        <p:spPr>
          <a:xfrm>
            <a:off x="534031" y="69647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EB3CFE-D044-0E59-AC48-80F7E9829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15453" r="4230" b="29398"/>
          <a:stretch/>
        </p:blipFill>
        <p:spPr>
          <a:xfrm>
            <a:off x="899592" y="2842440"/>
            <a:ext cx="6594718" cy="29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12647" y="836732"/>
            <a:ext cx="8512074" cy="209107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ÀREA SOCIOEDUCATIVA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Centre Obert Tria: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Espai on fem activitats d’oci saludable i lleure educatiu amb diferents grups d’edat. </a:t>
            </a:r>
            <a:endParaRPr lang="ca-E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Tria Estudi: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Reforç escolar perquè infants i adolescents superin amb èxit el curs escolar.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4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12647" y="2455130"/>
            <a:ext cx="8349295" cy="2220251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800" b="1" dirty="0" err="1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Treball</a:t>
            </a:r>
            <a:r>
              <a:rPr lang="es-ES_tradnl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 </a:t>
            </a:r>
            <a:r>
              <a:rPr lang="es-ES_tradnl" sz="1800" b="1" dirty="0" err="1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amb</a:t>
            </a:r>
            <a:r>
              <a:rPr lang="es-ES_tradnl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 </a:t>
            </a:r>
            <a:r>
              <a:rPr lang="es-ES_tradnl" sz="1800" b="1" dirty="0" err="1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famílies</a:t>
            </a:r>
            <a:r>
              <a:rPr lang="es-ES_tradnl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: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Treballem la criança positiva. Oferim tallers i activitats </a:t>
            </a:r>
            <a:r>
              <a:rPr lang="ca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comunitaries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per millorar el vincle familiar.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Activitats d’estiu: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Fem casals i colònies per evitar que infants es quedin sense el dret al lleure en l’extra lectiu.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Suport Psicològic: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Acompanyament i seguiment psicològic a infants i famílies.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9" name="8 Imagen">
            <a:extLst>
              <a:ext uri="{FF2B5EF4-FFF2-40B4-BE49-F238E27FC236}">
                <a16:creationId xmlns:a16="http://schemas.microsoft.com/office/drawing/2014/main" id="{CDA8F55D-134E-4197-9C51-2EAE60BEB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25" y="197925"/>
            <a:ext cx="1728192" cy="52126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8E5A680-487A-4903-A870-F7159FE9C99F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CCB37DA3-9793-4709-BABB-0B91E7C2D7A7}"/>
              </a:ext>
            </a:extLst>
          </p:cNvPr>
          <p:cNvSpPr txBox="1"/>
          <p:nvPr/>
        </p:nvSpPr>
        <p:spPr>
          <a:xfrm>
            <a:off x="534031" y="69647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E9BC03-5E6D-41F1-B127-28B407DD87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7" b="35297"/>
          <a:stretch/>
        </p:blipFill>
        <p:spPr>
          <a:xfrm>
            <a:off x="759953" y="4220146"/>
            <a:ext cx="7624094" cy="23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5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24422" y="980729"/>
            <a:ext cx="7864002" cy="64807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ÀREA SOCIOEDUCATIVA</a:t>
            </a:r>
          </a:p>
          <a:p>
            <a:pPr>
              <a:spcAft>
                <a:spcPts val="1200"/>
              </a:spcAft>
            </a:pPr>
            <a:endParaRPr lang="ca-ES" sz="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58629" y="1484784"/>
            <a:ext cx="7829795" cy="38489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a-ES" sz="1200" dirty="0">
                <a:hlinkClick r:id="rId3"/>
              </a:rPr>
              <a:t>https://www.youtube.com/watch?v=_CLW4qluNoE</a:t>
            </a:r>
            <a:endParaRPr lang="ca-ES" sz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6 Marcador de contenido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3068"/>
            <a:ext cx="7647642" cy="4301799"/>
          </a:xfrm>
        </p:spPr>
      </p:pic>
      <p:pic>
        <p:nvPicPr>
          <p:cNvPr id="9" name="8 Imagen">
            <a:extLst>
              <a:ext uri="{FF2B5EF4-FFF2-40B4-BE49-F238E27FC236}">
                <a16:creationId xmlns:a16="http://schemas.microsoft.com/office/drawing/2014/main" id="{46B84A34-184D-419D-A008-885F1FCD3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25" y="197925"/>
            <a:ext cx="1728192" cy="52126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634CD4D-99A2-46E9-AA64-DD07967FA2D0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E4A1758F-E966-4994-8DCC-EAED0D644F9C}"/>
              </a:ext>
            </a:extLst>
          </p:cNvPr>
          <p:cNvSpPr txBox="1"/>
          <p:nvPr/>
        </p:nvSpPr>
        <p:spPr>
          <a:xfrm>
            <a:off x="534031" y="69647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1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67456" y="1412776"/>
            <a:ext cx="8440066" cy="149584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Benet Cornet</a:t>
            </a:r>
            <a:br>
              <a:rPr lang="es-ES_tradnl" sz="20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</a:b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E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spai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comunitari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l’aire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lliure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obert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al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barri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fem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activitats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lleure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formació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1025913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PARTICIPACIÓ I ACCIÓ COMUNITÀRIA</a:t>
            </a:r>
          </a:p>
        </p:txBody>
      </p:sp>
      <p:pic>
        <p:nvPicPr>
          <p:cNvPr id="8" name="8 Imagen">
            <a:extLst>
              <a:ext uri="{FF2B5EF4-FFF2-40B4-BE49-F238E27FC236}">
                <a16:creationId xmlns:a16="http://schemas.microsoft.com/office/drawing/2014/main" id="{981F3C1B-405F-4B72-842D-4E34C89D5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25" y="197925"/>
            <a:ext cx="1728192" cy="52126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72096F0-0D6E-4F26-A8A2-61CBED841290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33243309-528B-4835-9CC6-A169C310B4F1}"/>
              </a:ext>
            </a:extLst>
          </p:cNvPr>
          <p:cNvSpPr txBox="1"/>
          <p:nvPr/>
        </p:nvSpPr>
        <p:spPr>
          <a:xfrm>
            <a:off x="534031" y="69647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B3367D-6DF8-06B3-29A7-9B2323728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64" y="2218111"/>
            <a:ext cx="7061872" cy="39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52414" y="980728"/>
            <a:ext cx="7215930" cy="388700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VOLUNTARIAT I MENTORIA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Programa Voluntariat: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Suport a programes de l’entitat</a:t>
            </a:r>
            <a:b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  <a:hlinkClick r:id="rId2"/>
              </a:rPr>
              <a:t>https://www.youtube.com/watch?v=nMUGM47Q21g</a:t>
            </a:r>
            <a:endParaRPr lang="ca-E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Programes de Mentoria: </a:t>
            </a:r>
            <a:r>
              <a:rPr 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Acompanyar a joves en els seus reptes de futur</a:t>
            </a:r>
          </a:p>
        </p:txBody>
      </p:sp>
      <p:pic>
        <p:nvPicPr>
          <p:cNvPr id="7" name="8 Imagen">
            <a:extLst>
              <a:ext uri="{FF2B5EF4-FFF2-40B4-BE49-F238E27FC236}">
                <a16:creationId xmlns:a16="http://schemas.microsoft.com/office/drawing/2014/main" id="{F3A49CC7-4FFE-4C43-9A44-B76A3481B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3695"/>
            <a:ext cx="1728192" cy="5212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84B6018-BCCB-41D6-9984-B8D30877608E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7A2E133B-158D-43BD-8AF6-46531B2ACA4A}"/>
              </a:ext>
            </a:extLst>
          </p:cNvPr>
          <p:cNvSpPr txBox="1"/>
          <p:nvPr/>
        </p:nvSpPr>
        <p:spPr>
          <a:xfrm>
            <a:off x="534031" y="69647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hlinkClick r:id="rId2"/>
            <a:extLst>
              <a:ext uri="{FF2B5EF4-FFF2-40B4-BE49-F238E27FC236}">
                <a16:creationId xmlns:a16="http://schemas.microsoft.com/office/drawing/2014/main" id="{A0B43F95-DEE6-4E14-B3EE-D3D036CD1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6910227" cy="38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9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151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56374" y="883335"/>
            <a:ext cx="3543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ESCOLA SEGONA OPORTUNITAT</a:t>
            </a:r>
          </a:p>
          <a:p>
            <a:pPr algn="ctr">
              <a:spcAft>
                <a:spcPts val="1200"/>
              </a:spcAft>
            </a:pPr>
            <a:endParaRPr lang="ca-ES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63270" y="1436770"/>
            <a:ext cx="7672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Oferim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joves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d’entre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14 a 21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anys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que han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abandonat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el sistema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educatiu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una nova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oportunitat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per formar-se i poder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així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retornar al sistema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educatiu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 realizar la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transició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cap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al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món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laboral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amb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garanties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d’èxit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ca-E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b="32369"/>
          <a:stretch/>
        </p:blipFill>
        <p:spPr>
          <a:xfrm>
            <a:off x="787447" y="2461979"/>
            <a:ext cx="7447938" cy="3512686"/>
          </a:xfrm>
          <a:prstGeom prst="rect">
            <a:avLst/>
          </a:prstGeom>
        </p:spPr>
      </p:pic>
      <p:pic>
        <p:nvPicPr>
          <p:cNvPr id="10" name="8 Imagen">
            <a:extLst>
              <a:ext uri="{FF2B5EF4-FFF2-40B4-BE49-F238E27FC236}">
                <a16:creationId xmlns:a16="http://schemas.microsoft.com/office/drawing/2014/main" id="{D37B82DF-6F96-474F-A9BB-90181D918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3695"/>
            <a:ext cx="1728192" cy="5212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57A26-3622-4219-988F-9D0496E8ACB8}"/>
              </a:ext>
            </a:extLst>
          </p:cNvPr>
          <p:cNvSpPr/>
          <p:nvPr/>
        </p:nvSpPr>
        <p:spPr>
          <a:xfrm>
            <a:off x="0" y="-32240"/>
            <a:ext cx="4572000" cy="6529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3C216DBF-C0BF-437E-AD58-848B1B080422}"/>
              </a:ext>
            </a:extLst>
          </p:cNvPr>
          <p:cNvSpPr txBox="1"/>
          <p:nvPr/>
        </p:nvSpPr>
        <p:spPr>
          <a:xfrm>
            <a:off x="556374" y="11151"/>
            <a:ext cx="33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chemeClr val="bg1"/>
                </a:solidFill>
              </a:rPr>
              <a:t>Què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fem</a:t>
            </a:r>
            <a:endParaRPr lang="ca-ES" sz="2800" b="1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94305"/>
            <a:ext cx="1189528" cy="11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65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Presentación en pantalla (4:3)</PresentationFormat>
  <Paragraphs>74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Fundació Comtal Ainara / Pilar</dc:title>
  <dc:creator>Ainara García</dc:creator>
  <cp:lastModifiedBy>Maria José Rubio López</cp:lastModifiedBy>
  <cp:revision>625</cp:revision>
  <cp:lastPrinted>2017-02-06T09:09:32Z</cp:lastPrinted>
  <dcterms:created xsi:type="dcterms:W3CDTF">2016-05-10T15:58:54Z</dcterms:created>
  <dcterms:modified xsi:type="dcterms:W3CDTF">2022-09-08T13:31:12Z</dcterms:modified>
</cp:coreProperties>
</file>